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8" r:id="rId4"/>
    <p:sldId id="269" r:id="rId5"/>
    <p:sldId id="271" r:id="rId6"/>
    <p:sldId id="275" r:id="rId7"/>
    <p:sldId id="272" r:id="rId8"/>
    <p:sldId id="273" r:id="rId9"/>
    <p:sldId id="274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89968" autoAdjust="0"/>
  </p:normalViewPr>
  <p:slideViewPr>
    <p:cSldViewPr>
      <p:cViewPr varScale="1">
        <p:scale>
          <a:sx n="93" d="100"/>
          <a:sy n="93" d="100"/>
        </p:scale>
        <p:origin x="84" y="1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8/29/2015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8/29/2015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a presiden</a:t>
            </a:r>
            <a:r>
              <a:rPr lang="en-US" baseline="0" dirty="0" smtClean="0"/>
              <a:t>t elect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4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r>
              <a:rPr lang="en-US" baseline="0" dirty="0" smtClean="0"/>
              <a:t> forget to include Impact of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8/29/2015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012" y="3581400"/>
            <a:ext cx="5181600" cy="1523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charset="0"/>
                <a:ea typeface="ＭＳ Ｐゴシック" charset="0"/>
              </a:rPr>
              <a:t>Fall Planning Meeting</a:t>
            </a:r>
            <a:br>
              <a:rPr lang="en-US" sz="3200" b="1" dirty="0">
                <a:latin typeface="Arial" charset="0"/>
                <a:ea typeface="ＭＳ Ｐゴシック" charset="0"/>
              </a:rPr>
            </a:br>
            <a:r>
              <a:rPr lang="en-US" sz="3200" b="1" dirty="0">
                <a:latin typeface="Arial" charset="0"/>
                <a:ea typeface="ＭＳ Ｐゴシック" charset="0"/>
              </a:rPr>
              <a:t>August 29, 2015</a:t>
            </a:r>
            <a:br>
              <a:rPr lang="en-US" sz="3200" b="1" dirty="0">
                <a:latin typeface="Arial" charset="0"/>
                <a:ea typeface="ＭＳ Ｐゴシック" charset="0"/>
              </a:rPr>
            </a:br>
            <a:r>
              <a:rPr lang="en-US" sz="3200" b="1" dirty="0">
                <a:latin typeface="Arial" charset="0"/>
                <a:ea typeface="ＭＳ Ｐゴシック" charset="0"/>
              </a:rPr>
              <a:t>San Marcos, </a:t>
            </a:r>
            <a:r>
              <a:rPr lang="en-US" sz="3200" b="1" dirty="0" smtClean="0">
                <a:latin typeface="Arial" charset="0"/>
                <a:ea typeface="ＭＳ Ｐゴシック" charset="0"/>
              </a:rPr>
              <a:t>TX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89212" y="5257800"/>
            <a:ext cx="7543800" cy="762000"/>
          </a:xfrm>
        </p:spPr>
        <p:txBody>
          <a:bodyPr>
            <a:normAutofit/>
          </a:bodyPr>
          <a:lstStyle/>
          <a:p>
            <a:r>
              <a:rPr lang="en-US" sz="2000" b="1" dirty="0"/>
              <a:t>Name of Faculty Advisor:</a:t>
            </a:r>
            <a:r>
              <a:rPr lang="en-US" sz="2000" dirty="0"/>
              <a:t> Dr. Djaffer Ibaroudene</a:t>
            </a:r>
          </a:p>
          <a:p>
            <a:r>
              <a:rPr lang="en-US" sz="2000" b="1" dirty="0"/>
              <a:t>Email</a:t>
            </a:r>
            <a:r>
              <a:rPr lang="en-US" sz="2000" dirty="0"/>
              <a:t>: dibaroudene@stmarytx.edu</a:t>
            </a:r>
          </a:p>
        </p:txBody>
      </p:sp>
      <p:sp>
        <p:nvSpPr>
          <p:cNvPr id="3" name="Rectangle 2"/>
          <p:cNvSpPr/>
          <p:nvPr/>
        </p:nvSpPr>
        <p:spPr>
          <a:xfrm>
            <a:off x="962024" y="152400"/>
            <a:ext cx="11199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charset="0"/>
                <a:ea typeface="ＭＳ Ｐゴシック" charset="0"/>
              </a:rPr>
              <a:t>St. Mary’s </a:t>
            </a:r>
            <a:r>
              <a:rPr lang="en-US" sz="4800" b="1" dirty="0" smtClean="0">
                <a:latin typeface="Arial" charset="0"/>
                <a:ea typeface="ＭＳ Ｐゴシック" charset="0"/>
              </a:rPr>
              <a:t>University Student </a:t>
            </a:r>
            <a:r>
              <a:rPr lang="en-US" sz="4800" b="1" dirty="0">
                <a:latin typeface="Arial" charset="0"/>
                <a:ea typeface="ＭＳ Ｐゴシック" charset="0"/>
              </a:rPr>
              <a:t>Chapter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751012" y="1300202"/>
            <a:ext cx="9067800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Funding Proposal For Membership Development and Increase Student Participation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08747" y="304800"/>
            <a:ext cx="8228329" cy="965200"/>
          </a:xfrm>
        </p:spPr>
        <p:txBody>
          <a:bodyPr>
            <a:normAutofit/>
          </a:bodyPr>
          <a:lstStyle/>
          <a:p>
            <a:r>
              <a:rPr lang="en-US" sz="4400" dirty="0"/>
              <a:t>Branch </a:t>
            </a:r>
            <a:r>
              <a:rPr lang="en-US" sz="4400" dirty="0" smtClean="0"/>
              <a:t>Information:</a:t>
            </a:r>
            <a:endParaRPr lang="en-US" sz="4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03373"/>
              </p:ext>
            </p:extLst>
          </p:nvPr>
        </p:nvGraphicFramePr>
        <p:xfrm>
          <a:off x="1979611" y="2819400"/>
          <a:ext cx="7086600" cy="327699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69030"/>
                <a:gridCol w="1788207"/>
                <a:gridCol w="3129363"/>
              </a:tblGrid>
              <a:tr h="455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Position</a:t>
                      </a:r>
                      <a:endParaRPr lang="en-US" sz="1600" b="1" u="sng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</a:rPr>
                        <a:t>Name</a:t>
                      </a:r>
                      <a:endParaRPr lang="en-US" sz="1600" b="1" u="sng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E-Mail</a:t>
                      </a:r>
                      <a:endParaRPr lang="en-US" sz="1600" b="1" u="sng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President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Daniel Ibarra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dibarra7@ mail.stmarytx.edu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Vice-President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Diego Rascon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drascon1@ mail.stmarytx.edu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Secretary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 Villarreal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evillarreal6@ mail.stmarytx.edu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Treasurer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Oscar Castro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ocastro1@mail.stmarytx.edu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President Elect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47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Robotics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Head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27212" y="1447800"/>
            <a:ext cx="9677400" cy="5207000"/>
          </a:xfrm>
        </p:spPr>
        <p:txBody>
          <a:bodyPr/>
          <a:lstStyle/>
          <a:p>
            <a:r>
              <a:rPr lang="en-US" b="1" dirty="0" smtClean="0">
                <a:ea typeface="ＭＳ Ｐゴシック" charset="0"/>
              </a:rPr>
              <a:t>Name: </a:t>
            </a:r>
            <a:r>
              <a:rPr lang="en-US" dirty="0" smtClean="0">
                <a:ea typeface="ＭＳ Ｐゴシック" charset="0"/>
              </a:rPr>
              <a:t>St</a:t>
            </a:r>
            <a:r>
              <a:rPr lang="en-US" dirty="0">
                <a:ea typeface="ＭＳ Ｐゴシック" charset="0"/>
              </a:rPr>
              <a:t>. Mary’s University Student Chapter</a:t>
            </a:r>
            <a:endParaRPr lang="en-US" dirty="0"/>
          </a:p>
          <a:p>
            <a:r>
              <a:rPr lang="en-US" b="1" dirty="0" smtClean="0"/>
              <a:t>Number of Members: </a:t>
            </a:r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Past </a:t>
            </a:r>
            <a:r>
              <a:rPr lang="en-US" sz="4400" dirty="0" smtClean="0"/>
              <a:t>Utilization </a:t>
            </a:r>
            <a:r>
              <a:rPr lang="en-US" sz="4400" dirty="0"/>
              <a:t>of CTS </a:t>
            </a:r>
            <a:r>
              <a:rPr lang="en-US" sz="4400" dirty="0" smtClean="0"/>
              <a:t>Funding: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10133329" cy="446532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Robotics Teams – $1033.00</a:t>
            </a:r>
            <a:endParaRPr lang="en-US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Playing Field 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Parts and Components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Oyster Bake- $</a:t>
            </a:r>
            <a:r>
              <a:rPr lang="en-US" b="1" u="sng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89.44</a:t>
            </a: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Oyster Bake supplies (e.g. spoons 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other utensils)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Recruitment </a:t>
            </a:r>
            <a:r>
              <a:rPr lang="en-US" b="1" u="sng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 Retention Events - $450.00</a:t>
            </a:r>
            <a:endParaRPr lang="en-US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Meeting  resources and refreshments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Advertisement (e.g. Flyers, banners)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IEEE T-Shirts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Recruitment video game tournament. 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Field Trip - $50</a:t>
            </a:r>
            <a:endParaRPr lang="en-US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47646" lvl="1" indent="-342900">
              <a:lnSpc>
                <a:spcPct val="115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Trips to Southwest Research, USAA hosted by IEEE Student Branch and the Civic Engagement 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 (provided refreshments)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Total of: 1622.44</a:t>
            </a:r>
            <a:endParaRPr lang="en-US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-76200"/>
            <a:ext cx="10360501" cy="1223963"/>
          </a:xfrm>
        </p:spPr>
        <p:txBody>
          <a:bodyPr/>
          <a:lstStyle/>
          <a:p>
            <a:pPr lvl="0"/>
            <a:r>
              <a:rPr lang="en-US" dirty="0"/>
              <a:t>How the funding will support programs of the </a:t>
            </a:r>
            <a:r>
              <a:rPr lang="en-US" dirty="0" smtClean="0"/>
              <a:t>branch: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147763"/>
            <a:ext cx="10360501" cy="5405437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Recruitment</a:t>
            </a:r>
          </a:p>
          <a:p>
            <a:pPr lvl="1"/>
            <a:r>
              <a:rPr lang="en-US" sz="2600" dirty="0" smtClean="0"/>
              <a:t>Recruit using a Banner</a:t>
            </a:r>
          </a:p>
          <a:p>
            <a:pPr lvl="1"/>
            <a:r>
              <a:rPr lang="en-US" sz="2600" dirty="0" smtClean="0"/>
              <a:t>Recruit using t-shirts</a:t>
            </a:r>
          </a:p>
          <a:p>
            <a:pPr lvl="1"/>
            <a:r>
              <a:rPr lang="en-US" sz="2600" dirty="0" smtClean="0"/>
              <a:t>Ordering IEEE merchandise (e.g. pens, sticky notes)</a:t>
            </a:r>
          </a:p>
          <a:p>
            <a:pPr lvl="1"/>
            <a:endParaRPr lang="en-US" sz="2600" dirty="0"/>
          </a:p>
          <a:p>
            <a:r>
              <a:rPr lang="en-US" sz="3000" dirty="0"/>
              <a:t>R</a:t>
            </a:r>
            <a:r>
              <a:rPr lang="en-US" sz="3000" dirty="0" smtClean="0"/>
              <a:t>etention </a:t>
            </a:r>
          </a:p>
          <a:p>
            <a:pPr lvl="1"/>
            <a:r>
              <a:rPr lang="en-US" sz="2600" dirty="0" smtClean="0"/>
              <a:t>Host </a:t>
            </a:r>
            <a:r>
              <a:rPr lang="en-US" sz="2600" dirty="0"/>
              <a:t>a barbeque as an end of the semester get-together and </a:t>
            </a:r>
            <a:r>
              <a:rPr lang="en-US" sz="2600" dirty="0" smtClean="0"/>
              <a:t>allow </a:t>
            </a:r>
            <a:r>
              <a:rPr lang="en-US" sz="2600" dirty="0"/>
              <a:t>members to invite </a:t>
            </a:r>
            <a:r>
              <a:rPr lang="en-US" sz="2600" dirty="0" smtClean="0"/>
              <a:t>friends</a:t>
            </a:r>
            <a:r>
              <a:rPr lang="en-US" sz="2600" dirty="0"/>
              <a:t>.</a:t>
            </a:r>
            <a:endParaRPr lang="en-US" sz="2600" dirty="0" smtClean="0"/>
          </a:p>
          <a:p>
            <a:pPr lvl="1"/>
            <a:r>
              <a:rPr lang="en-US" sz="2600" dirty="0" smtClean="0"/>
              <a:t>Offer refreshments and snacks during the general branch meetings</a:t>
            </a:r>
          </a:p>
          <a:p>
            <a:pPr lvl="1"/>
            <a:r>
              <a:rPr lang="en-US" sz="2600" dirty="0" smtClean="0"/>
              <a:t>Retreat for training and discuss how to give value to the branch IEEE membership</a:t>
            </a:r>
          </a:p>
          <a:p>
            <a:pPr marL="377886" lvl="1" indent="0">
              <a:buNone/>
            </a:pPr>
            <a:endParaRPr lang="en-US" sz="2600" dirty="0" smtClean="0"/>
          </a:p>
          <a:p>
            <a:r>
              <a:rPr lang="en-US" sz="3000" dirty="0" smtClean="0"/>
              <a:t>Branch advertising</a:t>
            </a:r>
          </a:p>
          <a:p>
            <a:pPr marL="609494" lvl="2" indent="-304747">
              <a:spcBef>
                <a:spcPts val="1600"/>
              </a:spcBef>
              <a:buSzPct val="100000"/>
            </a:pPr>
            <a:r>
              <a:rPr lang="en-US" sz="2600" dirty="0" smtClean="0"/>
              <a:t>Host an annual </a:t>
            </a:r>
            <a:r>
              <a:rPr lang="en-US" sz="2600" dirty="0"/>
              <a:t>video game competitions to advertise our IEEE </a:t>
            </a:r>
            <a:r>
              <a:rPr lang="en-US" sz="2600" dirty="0" smtClean="0"/>
              <a:t>branch</a:t>
            </a:r>
            <a:endParaRPr lang="en-US" sz="3600" dirty="0"/>
          </a:p>
          <a:p>
            <a:pPr marL="609494" lvl="2" indent="-304747">
              <a:spcBef>
                <a:spcPts val="1600"/>
              </a:spcBef>
              <a:buSzPct val="100000"/>
            </a:pPr>
            <a:r>
              <a:rPr lang="en-US" sz="2600" dirty="0" smtClean="0"/>
              <a:t>Host a talent-show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4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757237"/>
            <a:ext cx="10360501" cy="1223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How the funding will fit into the overall program of the </a:t>
            </a:r>
            <a:r>
              <a:rPr lang="en-US" dirty="0" smtClean="0"/>
              <a:t>school: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167128"/>
            <a:ext cx="10360501" cy="4462272"/>
          </a:xfrm>
        </p:spPr>
        <p:txBody>
          <a:bodyPr/>
          <a:lstStyle/>
          <a:p>
            <a:pPr lvl="0"/>
            <a:r>
              <a:rPr lang="en-US" dirty="0" smtClean="0"/>
              <a:t>Collaboration with other organizations to offer networking opportunities.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Promote Engineering as a carrier by having speakers, </a:t>
            </a:r>
            <a:r>
              <a:rPr lang="en-US" dirty="0" smtClean="0"/>
              <a:t>workshops, </a:t>
            </a:r>
            <a:r>
              <a:rPr lang="en-US" dirty="0" smtClean="0"/>
              <a:t>and field-trips.</a:t>
            </a:r>
          </a:p>
          <a:p>
            <a:pPr lvl="1"/>
            <a:r>
              <a:rPr lang="en-US" dirty="0" smtClean="0"/>
              <a:t>Workshops can be in soldering, </a:t>
            </a:r>
            <a:r>
              <a:rPr lang="en-US" dirty="0" err="1" smtClean="0"/>
              <a:t>M</a:t>
            </a:r>
            <a:r>
              <a:rPr lang="en-US" dirty="0" err="1" smtClean="0"/>
              <a:t>atLab</a:t>
            </a:r>
            <a:r>
              <a:rPr lang="en-US" dirty="0" smtClean="0"/>
              <a:t>, NI </a:t>
            </a:r>
            <a:r>
              <a:rPr lang="en-US" dirty="0" err="1" smtClean="0"/>
              <a:t>Labview</a:t>
            </a:r>
            <a:r>
              <a:rPr lang="en-US" dirty="0" smtClean="0"/>
              <a:t>, </a:t>
            </a:r>
            <a:r>
              <a:rPr lang="en-US" dirty="0" smtClean="0"/>
              <a:t>or microprocessors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f</a:t>
            </a:r>
            <a:r>
              <a:rPr lang="en-US" dirty="0" smtClean="0"/>
              <a:t>ieldtrips are USAA, AT&amp;T, Toyota plant.</a:t>
            </a:r>
          </a:p>
          <a:p>
            <a:pPr lvl="1"/>
            <a:r>
              <a:rPr lang="en-US" dirty="0" smtClean="0"/>
              <a:t>Speakers can speak about their experiences in the industry.</a:t>
            </a:r>
          </a:p>
        </p:txBody>
      </p:sp>
    </p:spTree>
    <p:extLst>
      <p:ext uri="{BB962C8B-B14F-4D97-AF65-F5344CB8AC3E}">
        <p14:creationId xmlns:p14="http://schemas.microsoft.com/office/powerpoint/2010/main" val="265047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757237"/>
            <a:ext cx="10360501" cy="1223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How the funding will interact with other funding that the branch might </a:t>
            </a:r>
            <a:r>
              <a:rPr lang="en-US" dirty="0" smtClean="0"/>
              <a:t>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2" y="2667000"/>
            <a:ext cx="10360501" cy="3657600"/>
          </a:xfrm>
        </p:spPr>
        <p:txBody>
          <a:bodyPr/>
          <a:lstStyle/>
          <a:p>
            <a:r>
              <a:rPr lang="en-US" dirty="0"/>
              <a:t>Funds from the CTS of IEEE and the proceeds raised through STMU’s annual Oyster Bake are used to support the activities of our student branch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Getting involved in engineering week and visit local high schools</a:t>
            </a:r>
          </a:p>
          <a:p>
            <a:pPr lvl="1"/>
            <a:r>
              <a:rPr lang="en-US" dirty="0" smtClean="0"/>
              <a:t>Engineering week is in late February </a:t>
            </a:r>
          </a:p>
          <a:p>
            <a:pPr lvl="1"/>
            <a:r>
              <a:rPr lang="en-US" dirty="0" smtClean="0"/>
              <a:t>Funds can aid the construction of interactive robots and circuits to show-and-tell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1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23133"/>
            <a:ext cx="10360501" cy="122396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Estimated </a:t>
            </a:r>
            <a:r>
              <a:rPr lang="en-US" alt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Costs for the Proposed </a:t>
            </a:r>
            <a:r>
              <a:rPr lang="en-US" alt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Activities: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48724"/>
              </p:ext>
            </p:extLst>
          </p:nvPr>
        </p:nvGraphicFramePr>
        <p:xfrm>
          <a:off x="1293812" y="1981200"/>
          <a:ext cx="9601200" cy="3971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0875"/>
                <a:gridCol w="2600325"/>
              </a:tblGrid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Activity/Event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Cost</a:t>
                      </a:r>
                      <a:endParaRPr lang="en-US" sz="3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Recruitment and retention events 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$250</a:t>
                      </a:r>
                      <a:endParaRPr lang="en-US" sz="3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Workshop tools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$300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General meeting snack food and refreshments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$250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Field trips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$100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Oyster Bake supplies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$100</a:t>
                      </a:r>
                      <a:endParaRPr lang="en-US" sz="32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Total</a:t>
                      </a:r>
                      <a:endParaRPr lang="en-US" sz="3200" u="sng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$1000</a:t>
                      </a:r>
                      <a:endParaRPr lang="en-US" sz="3200" u="sng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86578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3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124200"/>
            <a:ext cx="10360501" cy="1223963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Questions?</a:t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Thank you for your </a:t>
            </a:r>
            <a:r>
              <a:rPr lang="en-US" sz="6600" dirty="0" smtClean="0"/>
              <a:t>support.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4174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440</Words>
  <Application>Microsoft Office PowerPoint</Application>
  <PresentationFormat>Custom</PresentationFormat>
  <Paragraphs>87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MS Mincho</vt:lpstr>
      <vt:lpstr>ＭＳ Ｐゴシック</vt:lpstr>
      <vt:lpstr>Times New Roman</vt:lpstr>
      <vt:lpstr>Tech 16x9</vt:lpstr>
      <vt:lpstr>Fall Planning Meeting August 29, 2015 San Marcos, TX</vt:lpstr>
      <vt:lpstr>Branch Information:</vt:lpstr>
      <vt:lpstr>Past Utilization of CTS Funding: </vt:lpstr>
      <vt:lpstr>How the funding will support programs of the branch:</vt:lpstr>
      <vt:lpstr>How the funding will fit into the overall program of the school:</vt:lpstr>
      <vt:lpstr>How the funding will interact with other funding that the branch might have:</vt:lpstr>
      <vt:lpstr>Estimated Costs for the Proposed Activities:</vt:lpstr>
      <vt:lpstr>Questions?  Thank you for your support.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2015-08-23T03:25:37Z</dcterms:created>
  <dcterms:modified xsi:type="dcterms:W3CDTF">2015-08-29T16:12:41Z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